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0" y="27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89227-4EB7-469C-9194-E051BA9A0E3C}" type="datetimeFigureOut">
              <a:rPr lang="ko-KR" altLang="en-US" smtClean="0"/>
              <a:pPr/>
              <a:t>2014-09-24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928B8-E94C-45BF-896D-62FC70E3710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2816" y="395536"/>
            <a:ext cx="3492388" cy="400110"/>
          </a:xfrm>
          <a:prstGeom prst="rect">
            <a:avLst/>
          </a:prstGeom>
          <a:solidFill>
            <a:srgbClr val="FFC000">
              <a:alpha val="23000"/>
            </a:srgbClr>
          </a:solidFill>
          <a:ln w="158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0000CC"/>
                </a:solidFill>
              </a:rPr>
              <a:t>    한미르㈜ 요약서</a:t>
            </a:r>
            <a:endParaRPr lang="ko-KR" altLang="en-US" sz="2000" b="1" dirty="0">
              <a:solidFill>
                <a:srgbClr val="00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741" y="1161381"/>
            <a:ext cx="396044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ko-KR" altLang="en-US" sz="1100" b="1" dirty="0" smtClean="0">
                <a:solidFill>
                  <a:srgbClr val="0000CC"/>
                </a:solidFill>
              </a:rPr>
              <a:t>      </a:t>
            </a:r>
            <a:endParaRPr lang="en-US" altLang="ko-KR" sz="1100" b="1" dirty="0" smtClean="0">
              <a:solidFill>
                <a:srgbClr val="0000CC"/>
              </a:solidFill>
            </a:endParaRPr>
          </a:p>
          <a:p>
            <a:pPr marL="228600" indent="-228600"/>
            <a:r>
              <a:rPr lang="en-US" altLang="ko-KR" sz="1000" b="1" dirty="0" smtClean="0">
                <a:solidFill>
                  <a:srgbClr val="0000CC"/>
                </a:solidFill>
              </a:rPr>
              <a:t>     1)</a:t>
            </a:r>
            <a:r>
              <a:rPr lang="ko-KR" altLang="en-US" sz="1000" b="1" dirty="0" smtClean="0">
                <a:solidFill>
                  <a:srgbClr val="0000CC"/>
                </a:solidFill>
              </a:rPr>
              <a:t> </a:t>
            </a:r>
            <a:r>
              <a:rPr lang="ko-KR" altLang="en-US" sz="1000" dirty="0" smtClean="0"/>
              <a:t>설   립  </a:t>
            </a:r>
            <a:r>
              <a:rPr lang="en-US" altLang="ko-KR" sz="1000" dirty="0" smtClean="0"/>
              <a:t>: 2009</a:t>
            </a:r>
            <a:r>
              <a:rPr lang="ko-KR" altLang="en-US" sz="1000" dirty="0" smtClean="0"/>
              <a:t>년 </a:t>
            </a:r>
            <a:r>
              <a:rPr lang="en-US" altLang="ko-KR" sz="1000" dirty="0" smtClean="0"/>
              <a:t>8</a:t>
            </a:r>
            <a:r>
              <a:rPr lang="ko-KR" altLang="en-US" sz="1000" dirty="0" smtClean="0"/>
              <a:t>월</a:t>
            </a:r>
            <a:r>
              <a:rPr lang="en-US" altLang="ko-KR" sz="1000" dirty="0" smtClean="0"/>
              <a:t>14</a:t>
            </a:r>
            <a:r>
              <a:rPr lang="ko-KR" altLang="en-US" sz="1000" dirty="0" smtClean="0"/>
              <a:t>일</a:t>
            </a:r>
            <a:r>
              <a:rPr lang="en-US" altLang="ko-KR" sz="1000" dirty="0" smtClean="0"/>
              <a:t>,  </a:t>
            </a:r>
            <a:r>
              <a:rPr lang="ko-KR" altLang="en-US" sz="1000" dirty="0" smtClean="0"/>
              <a:t>제조업 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직원 </a:t>
            </a:r>
            <a:r>
              <a:rPr lang="en-US" altLang="ko-KR" sz="1000" dirty="0" smtClean="0"/>
              <a:t>12</a:t>
            </a:r>
            <a:r>
              <a:rPr lang="ko-KR" altLang="en-US" sz="1000" dirty="0" smtClean="0"/>
              <a:t>인</a:t>
            </a:r>
            <a:r>
              <a:rPr lang="en-US" altLang="ko-KR" sz="1000" dirty="0" smtClean="0"/>
              <a:t>)</a:t>
            </a:r>
          </a:p>
          <a:p>
            <a:pPr marL="228600" indent="-228600"/>
            <a:r>
              <a:rPr lang="en-US" altLang="ko-KR" sz="1000" b="1" dirty="0" smtClean="0">
                <a:solidFill>
                  <a:srgbClr val="0000CC"/>
                </a:solidFill>
              </a:rPr>
              <a:t>     2)</a:t>
            </a:r>
            <a:r>
              <a:rPr lang="ko-KR" altLang="en-US" sz="1000" dirty="0" smtClean="0"/>
              <a:t> 자본금  </a:t>
            </a:r>
            <a:r>
              <a:rPr lang="en-US" altLang="ko-KR" sz="1000" dirty="0" smtClean="0"/>
              <a:t>: 2</a:t>
            </a:r>
            <a:r>
              <a:rPr lang="ko-KR" altLang="en-US" sz="1000" dirty="0" smtClean="0"/>
              <a:t>억원 </a:t>
            </a:r>
            <a:r>
              <a:rPr lang="en-US" altLang="ko-KR" sz="1000" dirty="0"/>
              <a:t>(500</a:t>
            </a:r>
            <a:r>
              <a:rPr lang="ko-KR" altLang="en-US" sz="1000" dirty="0"/>
              <a:t>원 </a:t>
            </a:r>
            <a:r>
              <a:rPr lang="en-US" altLang="ko-KR" sz="1000" dirty="0"/>
              <a:t>x 400,000</a:t>
            </a:r>
            <a:r>
              <a:rPr lang="ko-KR" altLang="en-US" sz="1000" dirty="0"/>
              <a:t>주</a:t>
            </a:r>
            <a:r>
              <a:rPr lang="en-US" altLang="ko-KR" sz="1000" dirty="0"/>
              <a:t>)</a:t>
            </a:r>
            <a:r>
              <a:rPr lang="ko-KR" altLang="en-US" sz="1000" dirty="0" smtClean="0"/>
              <a:t>  </a:t>
            </a:r>
            <a:endParaRPr lang="en-US" altLang="ko-KR" sz="1000" dirty="0" smtClean="0"/>
          </a:p>
          <a:p>
            <a:pPr marL="228600" indent="-228600"/>
            <a:r>
              <a:rPr lang="ko-KR" altLang="en-US" sz="1000" dirty="0" smtClean="0"/>
              <a:t>    </a:t>
            </a:r>
            <a:r>
              <a:rPr lang="en-US" altLang="ko-KR" sz="1000" b="1" dirty="0" smtClean="0">
                <a:solidFill>
                  <a:srgbClr val="0000CC"/>
                </a:solidFill>
              </a:rPr>
              <a:t> 3)</a:t>
            </a:r>
            <a:r>
              <a:rPr lang="ko-KR" altLang="en-US" sz="1000" b="1" dirty="0" smtClean="0">
                <a:solidFill>
                  <a:srgbClr val="0000CC"/>
                </a:solidFill>
              </a:rPr>
              <a:t> </a:t>
            </a:r>
            <a:r>
              <a:rPr lang="ko-KR" altLang="en-US" sz="1000" dirty="0" smtClean="0"/>
              <a:t>소재지  </a:t>
            </a:r>
            <a:r>
              <a:rPr lang="en-US" altLang="ko-KR" sz="1000" dirty="0" smtClean="0"/>
              <a:t>: </a:t>
            </a:r>
            <a:r>
              <a:rPr lang="ko-KR" altLang="en-US" sz="1000" dirty="0"/>
              <a:t>경기 </a:t>
            </a:r>
            <a:r>
              <a:rPr lang="ko-KR" altLang="en-US" sz="1000" dirty="0" smtClean="0"/>
              <a:t>김포시 </a:t>
            </a:r>
            <a:r>
              <a:rPr lang="ko-KR" altLang="en-US" sz="1000" dirty="0"/>
              <a:t>통진읍 </a:t>
            </a:r>
            <a:r>
              <a:rPr lang="ko-KR" altLang="en-US" sz="1000" dirty="0" err="1"/>
              <a:t>월하로</a:t>
            </a:r>
            <a:r>
              <a:rPr lang="ko-KR" altLang="en-US" sz="1000" dirty="0"/>
              <a:t> </a:t>
            </a:r>
            <a:r>
              <a:rPr lang="en-US" altLang="ko-KR" sz="1000" dirty="0"/>
              <a:t>352-43</a:t>
            </a:r>
            <a:r>
              <a:rPr lang="ko-KR" altLang="en-US" sz="1000" dirty="0" smtClean="0"/>
              <a:t>        </a:t>
            </a:r>
            <a:r>
              <a:rPr lang="en-US" altLang="ko-KR" sz="1000" b="1" dirty="0" smtClean="0">
                <a:solidFill>
                  <a:srgbClr val="0000CC"/>
                </a:solidFill>
              </a:rPr>
              <a:t> </a:t>
            </a:r>
          </a:p>
          <a:p>
            <a:pPr marL="228600" indent="-228600"/>
            <a:r>
              <a:rPr lang="en-US" altLang="ko-KR" sz="1000" b="1" dirty="0" smtClean="0">
                <a:solidFill>
                  <a:srgbClr val="0000CC"/>
                </a:solidFill>
              </a:rPr>
              <a:t>     4)</a:t>
            </a:r>
            <a:r>
              <a:rPr lang="ko-KR" altLang="en-US" sz="1000" b="1" dirty="0" smtClean="0">
                <a:solidFill>
                  <a:srgbClr val="0000CC"/>
                </a:solidFill>
              </a:rPr>
              <a:t> </a:t>
            </a:r>
            <a:r>
              <a:rPr lang="ko-KR" altLang="en-US" sz="1000" dirty="0" smtClean="0"/>
              <a:t>주요제품 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무기질 나노 친환경제품 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건축 및 산업용</a:t>
            </a:r>
            <a:r>
              <a:rPr lang="en-US" altLang="ko-KR" sz="1000" dirty="0" smtClean="0"/>
              <a:t>)</a:t>
            </a:r>
          </a:p>
          <a:p>
            <a:pPr marL="228600" indent="-228600"/>
            <a:r>
              <a:rPr lang="en-US" altLang="ko-KR" sz="1000" dirty="0"/>
              <a:t> </a:t>
            </a:r>
            <a:r>
              <a:rPr lang="en-US" altLang="ko-KR" sz="1000" dirty="0" smtClean="0"/>
              <a:t>       </a:t>
            </a:r>
            <a:r>
              <a:rPr lang="ko-KR" altLang="en-US" sz="1000" dirty="0" smtClean="0"/>
              <a:t>벤처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이노비즈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부설연구소</a:t>
            </a:r>
            <a:r>
              <a:rPr lang="en-US" altLang="ko-KR" sz="1000" dirty="0" smtClean="0"/>
              <a:t>, ISO, </a:t>
            </a:r>
            <a:r>
              <a:rPr lang="ko-KR" altLang="en-US" sz="1000" dirty="0" smtClean="0"/>
              <a:t>중기청 정책과제 선정기업</a:t>
            </a:r>
            <a:endParaRPr lang="ko-KR" alt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692696" y="3589809"/>
            <a:ext cx="60007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ko-KR" sz="1000" b="0" dirty="0" smtClean="0">
                <a:latin typeface="굴림" charset="-127"/>
                <a:ea typeface="굴림" charset="-127"/>
              </a:rPr>
              <a:t>[</a:t>
            </a:r>
            <a:r>
              <a:rPr lang="ko-KR" altLang="en-US" sz="1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수석연구원  </a:t>
            </a:r>
            <a:r>
              <a:rPr lang="en-US" altLang="ko-KR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  </a:t>
            </a:r>
            <a:r>
              <a:rPr lang="ko-KR" altLang="en-US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김 센  </a:t>
            </a:r>
            <a:r>
              <a:rPr lang="ko-KR" altLang="en-US" sz="1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박사</a:t>
            </a:r>
            <a:r>
              <a:rPr lang="en-US" altLang="ko-KR" sz="1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]</a:t>
            </a:r>
            <a:endParaRPr lang="en-US" altLang="ko-KR" sz="1000" dirty="0">
              <a:latin typeface="굴림" charset="-127"/>
              <a:ea typeface="굴림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000" b="0" dirty="0">
                <a:latin typeface="굴림" charset="-127"/>
                <a:ea typeface="굴림" charset="-127"/>
              </a:rPr>
              <a:t> </a:t>
            </a:r>
            <a:r>
              <a:rPr lang="ko-KR" altLang="en-US" sz="1000" b="0" dirty="0" smtClean="0">
                <a:latin typeface="굴림" charset="-127"/>
                <a:ea typeface="굴림" charset="-127"/>
              </a:rPr>
              <a:t>러시아 </a:t>
            </a:r>
            <a:r>
              <a:rPr lang="ko-KR" altLang="en-US" sz="1000" b="0" dirty="0" smtClean="0">
                <a:latin typeface="굴림" charset="-127"/>
                <a:ea typeface="굴림" charset="-127"/>
              </a:rPr>
              <a:t>국적 </a:t>
            </a:r>
            <a:r>
              <a:rPr lang="ko-KR" altLang="en-US" sz="1000" b="0" dirty="0" err="1" smtClean="0">
                <a:latin typeface="굴림" charset="-127"/>
                <a:ea typeface="굴림" charset="-127"/>
              </a:rPr>
              <a:t>나노물질</a:t>
            </a:r>
            <a:r>
              <a:rPr lang="ko-KR" altLang="en-US" sz="1000" b="0" dirty="0" smtClean="0">
                <a:latin typeface="굴림" charset="-127"/>
                <a:ea typeface="굴림" charset="-127"/>
              </a:rPr>
              <a:t> 권위자</a:t>
            </a:r>
            <a:r>
              <a:rPr lang="en-US" altLang="ko-KR" sz="1000" b="0" dirty="0" smtClean="0">
                <a:latin typeface="굴림" charset="-127"/>
                <a:ea typeface="굴림" charset="-127"/>
              </a:rPr>
              <a:t>. LG</a:t>
            </a:r>
            <a:r>
              <a:rPr lang="ko-KR" altLang="en-US" sz="1000" b="0" dirty="0" smtClean="0">
                <a:latin typeface="굴림" charset="-127"/>
                <a:ea typeface="굴림" charset="-127"/>
              </a:rPr>
              <a:t>전자 외 </a:t>
            </a:r>
            <a:r>
              <a:rPr lang="ko-KR" altLang="en-US" sz="1000" b="0" dirty="0" smtClean="0">
                <a:latin typeface="굴림" charset="-127"/>
                <a:ea typeface="굴림" charset="-127"/>
              </a:rPr>
              <a:t>근무</a:t>
            </a:r>
            <a:r>
              <a:rPr lang="en-US" altLang="ko-KR" sz="1000" b="0" dirty="0" smtClean="0">
                <a:latin typeface="굴림" charset="-127"/>
                <a:ea typeface="굴림" charset="-127"/>
              </a:rPr>
              <a:t>, </a:t>
            </a:r>
            <a:r>
              <a:rPr lang="ko-KR" altLang="en-US" sz="1000" b="0" dirty="0" smtClean="0">
                <a:latin typeface="굴림" charset="-127"/>
                <a:ea typeface="굴림" charset="-127"/>
              </a:rPr>
              <a:t>현재 한미르㈜ 연구소</a:t>
            </a:r>
            <a:endParaRPr lang="en-US" altLang="ko-KR" sz="1000" b="0" dirty="0" smtClean="0">
              <a:latin typeface="굴림" charset="-127"/>
              <a:ea typeface="굴림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680" y="4427984"/>
            <a:ext cx="60486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실마겔 단열파우더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단열코팅제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 불연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방염도료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방오 </a:t>
            </a:r>
            <a:r>
              <a:rPr lang="ko-KR" altLang="en-US" sz="1000" dirty="0" err="1" smtClean="0">
                <a:latin typeface="맑은 고딕" pitchFamily="50" charset="-127"/>
                <a:ea typeface="맑은 고딕" pitchFamily="50" charset="-127"/>
              </a:rPr>
              <a:t>셀프클리닝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 코팅제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유리차열 코팅제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등</a:t>
            </a:r>
            <a:endParaRPr lang="ko-KR" alt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530399" y="5148064"/>
            <a:ext cx="51090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rgbClr val="0000CC"/>
                </a:solidFill>
              </a:rPr>
              <a:t>1)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생산계획 </a:t>
            </a:r>
            <a:r>
              <a:rPr lang="en-US" altLang="ko-KR" sz="1000" dirty="0" smtClean="0"/>
              <a:t>: 2014</a:t>
            </a:r>
            <a:r>
              <a:rPr lang="ko-KR" altLang="en-US" sz="1000" dirty="0" smtClean="0"/>
              <a:t>년 공장 및 생산설비 구축완료 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대</a:t>
            </a:r>
            <a:r>
              <a:rPr lang="en-US" altLang="ko-KR" sz="1000" dirty="0" smtClean="0"/>
              <a:t>5,000</a:t>
            </a:r>
            <a:r>
              <a:rPr lang="ko-KR" altLang="en-US" sz="1000" dirty="0" smtClean="0"/>
              <a:t>평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건</a:t>
            </a:r>
            <a:r>
              <a:rPr lang="en-US" altLang="ko-KR" sz="1000" dirty="0" smtClean="0"/>
              <a:t>2,500</a:t>
            </a:r>
            <a:r>
              <a:rPr lang="ko-KR" altLang="en-US" sz="1000" dirty="0" smtClean="0"/>
              <a:t>평 공장 준비중</a:t>
            </a:r>
            <a:r>
              <a:rPr lang="en-US" altLang="ko-KR" sz="1000" dirty="0" smtClean="0"/>
              <a:t>)</a:t>
            </a:r>
          </a:p>
          <a:p>
            <a:r>
              <a:rPr lang="en-US" altLang="ko-KR" sz="1000" b="1" dirty="0" smtClean="0">
                <a:solidFill>
                  <a:srgbClr val="0000CC"/>
                </a:solidFill>
              </a:rPr>
              <a:t>2) </a:t>
            </a:r>
            <a:r>
              <a:rPr lang="ko-KR" altLang="en-US" sz="1000" dirty="0" smtClean="0"/>
              <a:t>마케팅전략 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국내외 직영영업 및 전국 지역 </a:t>
            </a:r>
            <a:r>
              <a:rPr lang="ko-KR" altLang="en-US" sz="1000" dirty="0" err="1" smtClean="0"/>
              <a:t>대리점망</a:t>
            </a:r>
            <a:r>
              <a:rPr lang="ko-KR" altLang="en-US" sz="1000" dirty="0" smtClean="0"/>
              <a:t> 구축</a:t>
            </a:r>
            <a:endParaRPr lang="en-US" altLang="ko-KR" sz="1000" dirty="0" smtClean="0"/>
          </a:p>
          <a:p>
            <a:r>
              <a:rPr lang="en-US" altLang="ko-KR" sz="1000" b="1" dirty="0" smtClean="0">
                <a:solidFill>
                  <a:srgbClr val="0000CC"/>
                </a:solidFill>
              </a:rPr>
              <a:t>3) </a:t>
            </a:r>
            <a:r>
              <a:rPr lang="ko-KR" altLang="en-US" sz="1000" dirty="0" err="1" smtClean="0"/>
              <a:t>코햄</a:t>
            </a:r>
            <a:r>
              <a:rPr lang="ko-KR" altLang="en-US" sz="1000" dirty="0" smtClean="0"/>
              <a:t>㈜</a:t>
            </a:r>
            <a:r>
              <a:rPr lang="en-US" altLang="ko-KR" sz="1000" dirty="0" smtClean="0"/>
              <a:t>, 400</a:t>
            </a:r>
            <a:r>
              <a:rPr lang="ko-KR" altLang="en-US" sz="1000" dirty="0" smtClean="0"/>
              <a:t>억 </a:t>
            </a:r>
            <a:r>
              <a:rPr lang="en-US" altLang="ko-KR" sz="1000" dirty="0" smtClean="0"/>
              <a:t>MOU (</a:t>
            </a:r>
            <a:r>
              <a:rPr lang="ko-KR" altLang="en-US" sz="1000" dirty="0" err="1" smtClean="0"/>
              <a:t>불연단열</a:t>
            </a:r>
            <a:r>
              <a:rPr lang="en-US" altLang="ko-KR" sz="1000" dirty="0" smtClean="0"/>
              <a:t> </a:t>
            </a:r>
            <a:r>
              <a:rPr lang="ko-KR" altLang="en-US" sz="1000" dirty="0" err="1" smtClean="0"/>
              <a:t>판넬</a:t>
            </a:r>
            <a:r>
              <a:rPr lang="en-US" altLang="ko-KR" sz="1000" dirty="0" smtClean="0"/>
              <a:t>), </a:t>
            </a:r>
            <a:r>
              <a:rPr lang="ko-KR" altLang="en-US" sz="1000" dirty="0" smtClean="0"/>
              <a:t>중국 </a:t>
            </a:r>
            <a:r>
              <a:rPr lang="en-US" altLang="ko-KR" sz="1000" dirty="0" smtClean="0"/>
              <a:t>Hankor PRC 900</a:t>
            </a:r>
            <a:r>
              <a:rPr lang="ko-KR" altLang="en-US" sz="1000" dirty="0" smtClean="0"/>
              <a:t>억 투자 공장완공</a:t>
            </a:r>
            <a:endParaRPr lang="en-US" altLang="ko-KR" sz="1000" dirty="0" smtClean="0"/>
          </a:p>
          <a:p>
            <a:r>
              <a:rPr lang="en-US" altLang="ko-KR" sz="1000" b="1" dirty="0" smtClean="0">
                <a:solidFill>
                  <a:srgbClr val="0000CC"/>
                </a:solidFill>
              </a:rPr>
              <a:t>4) </a:t>
            </a:r>
            <a:r>
              <a:rPr lang="ko-KR" altLang="en-US" sz="1000" dirty="0" smtClean="0"/>
              <a:t>현대중공업</a:t>
            </a:r>
            <a:r>
              <a:rPr lang="en-US" altLang="ko-KR" sz="1000" dirty="0" smtClean="0"/>
              <a:t>, 2,000</a:t>
            </a:r>
            <a:r>
              <a:rPr lang="ko-KR" altLang="en-US" sz="1000" dirty="0" smtClean="0"/>
              <a:t>억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년 </a:t>
            </a:r>
            <a:r>
              <a:rPr lang="ko-KR" altLang="en-US" sz="1000" dirty="0" smtClean="0"/>
              <a:t>예상</a:t>
            </a:r>
            <a:r>
              <a:rPr lang="en-US" altLang="ko-KR" sz="1000" dirty="0" smtClean="0"/>
              <a:t>, (</a:t>
            </a:r>
            <a:r>
              <a:rPr lang="ko-KR" altLang="en-US" sz="1000" dirty="0" smtClean="0"/>
              <a:t>불연 </a:t>
            </a:r>
            <a:r>
              <a:rPr lang="ko-KR" altLang="en-US" sz="1000" dirty="0" err="1" smtClean="0"/>
              <a:t>가스켓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불연단열재</a:t>
            </a:r>
            <a:r>
              <a:rPr lang="en-US" altLang="ko-KR" sz="1000" dirty="0" smtClean="0"/>
              <a:t>)</a:t>
            </a:r>
          </a:p>
          <a:p>
            <a:r>
              <a:rPr lang="en-US" altLang="ko-KR" sz="1000" b="1" dirty="0" smtClean="0">
                <a:solidFill>
                  <a:srgbClr val="0000CC"/>
                </a:solidFill>
              </a:rPr>
              <a:t>5) </a:t>
            </a:r>
            <a:r>
              <a:rPr lang="ko-KR" altLang="en-US" sz="1000" dirty="0" smtClean="0"/>
              <a:t>삼성전자 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삼광㈜</a:t>
            </a:r>
            <a:r>
              <a:rPr lang="en-US" altLang="ko-KR" sz="1000" dirty="0" smtClean="0"/>
              <a:t>), 400</a:t>
            </a:r>
            <a:r>
              <a:rPr lang="ko-KR" altLang="en-US" sz="1000" dirty="0" smtClean="0"/>
              <a:t>억원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연 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핸드폰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왓치용</a:t>
            </a:r>
            <a:r>
              <a:rPr lang="ko-KR" altLang="en-US" sz="1000" dirty="0" smtClean="0"/>
              <a:t> 플라스틱 보호 강화 및 지문방지제</a:t>
            </a:r>
            <a:r>
              <a:rPr lang="en-US" altLang="ko-KR" sz="1000" dirty="0"/>
              <a:t>)</a:t>
            </a:r>
            <a:r>
              <a:rPr lang="ko-KR" altLang="en-US" sz="1000" dirty="0" smtClean="0"/>
              <a:t> </a:t>
            </a:r>
            <a:endParaRPr lang="en-US" altLang="ko-KR" sz="1000" dirty="0" smtClean="0"/>
          </a:p>
          <a:p>
            <a:r>
              <a:rPr lang="en-US" altLang="ko-KR" sz="1000" b="1" dirty="0" smtClean="0">
                <a:solidFill>
                  <a:srgbClr val="0000CC"/>
                </a:solidFill>
              </a:rPr>
              <a:t>6) </a:t>
            </a:r>
            <a:r>
              <a:rPr lang="ko-KR" altLang="en-US" sz="1000" dirty="0" smtClean="0"/>
              <a:t>현대자동차</a:t>
            </a:r>
            <a:r>
              <a:rPr lang="en-US" altLang="ko-KR" sz="1000" dirty="0" smtClean="0"/>
              <a:t>, 500</a:t>
            </a:r>
            <a:r>
              <a:rPr lang="ko-KR" altLang="en-US" sz="1000" dirty="0" smtClean="0"/>
              <a:t>억원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년</a:t>
            </a:r>
            <a:r>
              <a:rPr lang="en-US" altLang="ko-KR" sz="1000" dirty="0" smtClean="0"/>
              <a:t>, 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엔진 </a:t>
            </a:r>
            <a:r>
              <a:rPr lang="ko-KR" altLang="en-US" sz="1000" dirty="0" err="1" smtClean="0"/>
              <a:t>불연단열</a:t>
            </a:r>
            <a:r>
              <a:rPr lang="ko-KR" altLang="en-US" sz="1000" dirty="0" smtClean="0"/>
              <a:t> 코팅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유리차열코팅</a:t>
            </a:r>
            <a:r>
              <a:rPr lang="en-US" altLang="ko-KR" sz="1000" dirty="0" smtClean="0"/>
              <a:t>)</a:t>
            </a:r>
          </a:p>
          <a:p>
            <a:r>
              <a:rPr lang="en-US" altLang="ko-KR" sz="1000" b="1" dirty="0" smtClean="0">
                <a:solidFill>
                  <a:srgbClr val="0000CC"/>
                </a:solidFill>
              </a:rPr>
              <a:t>7) </a:t>
            </a:r>
            <a:r>
              <a:rPr lang="ko-KR" altLang="en-US" sz="1000" dirty="0" smtClean="0"/>
              <a:t>현대건설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동부그룹</a:t>
            </a:r>
            <a:r>
              <a:rPr lang="en-US" altLang="ko-KR" sz="1000" dirty="0" smtClean="0"/>
              <a:t>, 2000</a:t>
            </a:r>
            <a:r>
              <a:rPr lang="ko-KR" altLang="en-US" sz="1000" dirty="0" smtClean="0"/>
              <a:t>억</a:t>
            </a:r>
            <a:r>
              <a:rPr lang="en-US" altLang="ko-KR" sz="1000" dirty="0" smtClean="0"/>
              <a:t>, (</a:t>
            </a:r>
            <a:r>
              <a:rPr lang="ko-KR" altLang="en-US" sz="1000" dirty="0" smtClean="0"/>
              <a:t>단열재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불연단열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에너지 솔루션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유리차열 코팅</a:t>
            </a:r>
            <a:r>
              <a:rPr lang="en-US" altLang="ko-KR" sz="1000" dirty="0" smtClean="0"/>
              <a:t>)</a:t>
            </a:r>
          </a:p>
          <a:p>
            <a:r>
              <a:rPr lang="en-US" altLang="ko-KR" sz="1000" b="1" dirty="0" smtClean="0">
                <a:solidFill>
                  <a:srgbClr val="0000CC"/>
                </a:solidFill>
              </a:rPr>
              <a:t>8) </a:t>
            </a:r>
            <a:r>
              <a:rPr lang="ko-KR" altLang="en-US" sz="1000" dirty="0" smtClean="0"/>
              <a:t>미국 </a:t>
            </a:r>
            <a:r>
              <a:rPr lang="en-US" altLang="ko-KR" sz="1000" dirty="0" err="1" smtClean="0"/>
              <a:t>JamNproducts</a:t>
            </a:r>
            <a:r>
              <a:rPr lang="ko-KR" altLang="en-US" sz="1000" dirty="0" smtClean="0"/>
              <a:t>사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미국내</a:t>
            </a:r>
            <a:r>
              <a:rPr lang="ko-KR" altLang="en-US" sz="1000" dirty="0" smtClean="0"/>
              <a:t> 합작법인 </a:t>
            </a:r>
            <a:r>
              <a:rPr lang="en-US" altLang="ko-KR" sz="1000" dirty="0"/>
              <a:t>H</a:t>
            </a:r>
            <a:r>
              <a:rPr lang="en-US" altLang="ko-KR" sz="1000" dirty="0" smtClean="0"/>
              <a:t>ankor LLC (</a:t>
            </a:r>
            <a:r>
              <a:rPr lang="ko-KR" altLang="en-US" sz="1000" dirty="0" smtClean="0"/>
              <a:t>광주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해외투자 </a:t>
            </a:r>
            <a:r>
              <a:rPr lang="en-US" altLang="ko-KR" sz="1000" dirty="0" smtClean="0"/>
              <a:t>MOU)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4664" y="6542638"/>
            <a:ext cx="1353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 smtClean="0">
                <a:solidFill>
                  <a:srgbClr val="0000CC"/>
                </a:solidFill>
              </a:rPr>
              <a:t>■</a:t>
            </a:r>
            <a:r>
              <a:rPr lang="en-US" altLang="ko-KR" sz="1100" b="1" dirty="0" smtClean="0">
                <a:solidFill>
                  <a:srgbClr val="0000CC"/>
                </a:solidFill>
              </a:rPr>
              <a:t> 5</a:t>
            </a:r>
            <a:r>
              <a:rPr lang="ko-KR" altLang="en-US" sz="1100" b="1" dirty="0" smtClean="0">
                <a:solidFill>
                  <a:srgbClr val="0000CC"/>
                </a:solidFill>
              </a:rPr>
              <a:t>개년 추정손익</a:t>
            </a:r>
            <a:endParaRPr lang="ko-KR" altLang="en-US" sz="1100" b="1" dirty="0">
              <a:solidFill>
                <a:srgbClr val="00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8425" y="7964788"/>
            <a:ext cx="36343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1" dirty="0" smtClean="0">
                <a:solidFill>
                  <a:srgbClr val="0000CC"/>
                </a:solidFill>
              </a:rPr>
              <a:t>■ 투자필요금액 </a:t>
            </a:r>
            <a:r>
              <a:rPr lang="en-US" altLang="ko-KR" sz="1100" b="1" dirty="0" smtClean="0">
                <a:solidFill>
                  <a:srgbClr val="0000CC"/>
                </a:solidFill>
              </a:rPr>
              <a:t>: 2014</a:t>
            </a:r>
            <a:r>
              <a:rPr lang="ko-KR" altLang="en-US" sz="1100" b="1" dirty="0" smtClean="0">
                <a:solidFill>
                  <a:srgbClr val="0000CC"/>
                </a:solidFill>
              </a:rPr>
              <a:t>년</a:t>
            </a:r>
            <a:r>
              <a:rPr lang="en-US" altLang="ko-KR" sz="1100" b="1" dirty="0" smtClean="0">
                <a:solidFill>
                  <a:srgbClr val="0000CC"/>
                </a:solidFill>
              </a:rPr>
              <a:t>  200</a:t>
            </a:r>
            <a:r>
              <a:rPr lang="ko-KR" altLang="en-US" sz="1100" b="1" dirty="0" smtClean="0">
                <a:solidFill>
                  <a:srgbClr val="0000CC"/>
                </a:solidFill>
              </a:rPr>
              <a:t>억원</a:t>
            </a:r>
            <a:r>
              <a:rPr lang="en-US" altLang="ko-KR" sz="1100" b="1" dirty="0" smtClean="0">
                <a:solidFill>
                  <a:srgbClr val="0000CC"/>
                </a:solidFill>
              </a:rPr>
              <a:t>,  2016</a:t>
            </a:r>
            <a:r>
              <a:rPr lang="ko-KR" altLang="en-US" sz="1100" b="1" dirty="0" smtClean="0">
                <a:solidFill>
                  <a:srgbClr val="0000CC"/>
                </a:solidFill>
              </a:rPr>
              <a:t>년 </a:t>
            </a:r>
            <a:r>
              <a:rPr lang="en-US" altLang="ko-KR" sz="1100" b="1" dirty="0" smtClean="0">
                <a:solidFill>
                  <a:srgbClr val="0000CC"/>
                </a:solidFill>
              </a:rPr>
              <a:t>500</a:t>
            </a:r>
            <a:r>
              <a:rPr lang="ko-KR" altLang="en-US" sz="1100" b="1" dirty="0" smtClean="0">
                <a:solidFill>
                  <a:srgbClr val="0000CC"/>
                </a:solidFill>
              </a:rPr>
              <a:t>억원</a:t>
            </a:r>
            <a:endParaRPr lang="ko-KR" altLang="en-US" sz="1100" b="1" dirty="0">
              <a:solidFill>
                <a:srgbClr val="0000CC"/>
              </a:solidFill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749667"/>
              </p:ext>
            </p:extLst>
          </p:nvPr>
        </p:nvGraphicFramePr>
        <p:xfrm>
          <a:off x="571480" y="6876256"/>
          <a:ext cx="5715039" cy="874415"/>
        </p:xfrm>
        <a:graphic>
          <a:graphicData uri="http://schemas.openxmlformats.org/drawingml/2006/table">
            <a:tbl>
              <a:tblPr/>
              <a:tblGrid>
                <a:gridCol w="1146297"/>
                <a:gridCol w="761457"/>
                <a:gridCol w="761457"/>
                <a:gridCol w="761457"/>
                <a:gridCol w="761457"/>
                <a:gridCol w="761457"/>
                <a:gridCol w="761457"/>
              </a:tblGrid>
              <a:tr h="1753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항  목</a:t>
                      </a:r>
                      <a:r>
                        <a:rPr lang="ko-KR" altLang="en-US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  <a:r>
                        <a:rPr lang="ko-KR" altLang="en-US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2014</a:t>
                      </a:r>
                      <a:r>
                        <a:rPr lang="ko-KR" altLang="en-US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2015</a:t>
                      </a:r>
                      <a:r>
                        <a:rPr lang="ko-KR" altLang="en-US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2016</a:t>
                      </a:r>
                      <a:r>
                        <a:rPr lang="ko-KR" altLang="en-US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2017</a:t>
                      </a:r>
                      <a:r>
                        <a:rPr lang="ko-KR" altLang="en-US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2018</a:t>
                      </a:r>
                      <a:r>
                        <a:rPr lang="ko-KR" altLang="en-US" sz="1100" b="1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3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매 출 액</a:t>
                      </a:r>
                      <a:endParaRPr lang="ko-KR" altLang="en-US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1,722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2,000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10,000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60,000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120,000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240,000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제조원가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1,279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1,000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4,500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24,000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48,000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96,000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매출총이익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443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600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5,500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36,000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72,000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144,000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2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세후이익</a:t>
                      </a:r>
                      <a:endParaRPr lang="ko-KR" altLang="en-US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86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128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latin typeface="맑은 고딕" pitchFamily="50" charset="-127"/>
                          <a:ea typeface="맑은 고딕" pitchFamily="50" charset="-127"/>
                        </a:rPr>
                        <a:t>1,690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12,160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25,560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latin typeface="맑은 고딕" pitchFamily="50" charset="-127"/>
                          <a:ea typeface="맑은 고딕" pitchFamily="50" charset="-127"/>
                        </a:rPr>
                        <a:t>53,000 </a:t>
                      </a:r>
                      <a:endParaRPr lang="en-US" altLang="ko-KR" sz="1100" b="0" i="0" u="none" strike="noStrike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직사각형 13"/>
          <p:cNvSpPr/>
          <p:nvPr/>
        </p:nvSpPr>
        <p:spPr>
          <a:xfrm>
            <a:off x="476672" y="2558678"/>
            <a:ext cx="59046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ko-KR" altLang="en-US" sz="1000" b="1" dirty="0" smtClean="0">
                <a:solidFill>
                  <a:srgbClr val="0000CC"/>
                </a:solidFill>
              </a:rPr>
              <a:t> </a:t>
            </a:r>
            <a:r>
              <a:rPr lang="en-US" altLang="ko-KR" sz="1000" dirty="0" smtClean="0">
                <a:solidFill>
                  <a:prstClr val="black"/>
                </a:solidFill>
              </a:rPr>
              <a:t>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우주선 코팅에 사용되는 첨단 기술을 응용하여 개발한 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‘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실마겔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’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의 특징은 초저온과 초고온의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온도차</a:t>
            </a:r>
            <a:endParaRPr lang="en-US" altLang="ko-KR" sz="1000" dirty="0" smtClean="0">
              <a:solidFill>
                <a:prstClr val="black"/>
              </a:solidFill>
              <a:ea typeface="굴림" charset="-127"/>
            </a:endParaRPr>
          </a:p>
          <a:p>
            <a:pPr lvl="0"/>
            <a:r>
              <a:rPr lang="en-US" altLang="ko-KR" sz="1000" dirty="0">
                <a:solidFill>
                  <a:prstClr val="black"/>
                </a:solidFill>
                <a:ea typeface="굴림" charset="-127"/>
              </a:rPr>
              <a:t> 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를 견디는 세라믹 중공체를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활용한 기술로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,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 내열성과 단열성능이 뛰어나며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,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친환경 무공해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,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무기질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, </a:t>
            </a:r>
          </a:p>
          <a:p>
            <a:pPr lvl="0"/>
            <a:r>
              <a:rPr lang="en-US" altLang="ko-KR" sz="1000" dirty="0">
                <a:solidFill>
                  <a:prstClr val="black"/>
                </a:solidFill>
                <a:ea typeface="굴림" charset="-127"/>
              </a:rPr>
              <a:t> 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친수 상온발포성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,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불연성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,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단열성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,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사용편리성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등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다방면의 특징을 가진 다양한 건축 자재와 산업용 </a:t>
            </a:r>
            <a:endParaRPr lang="en-US" altLang="ko-KR" sz="1000" dirty="0" smtClean="0">
              <a:solidFill>
                <a:prstClr val="black"/>
              </a:solidFill>
              <a:ea typeface="굴림" charset="-127"/>
            </a:endParaRPr>
          </a:p>
          <a:p>
            <a:pPr lvl="0"/>
            <a:r>
              <a:rPr lang="en-US" altLang="ko-KR" sz="1000" dirty="0">
                <a:solidFill>
                  <a:prstClr val="black"/>
                </a:solidFill>
                <a:ea typeface="굴림" charset="-127"/>
              </a:rPr>
              <a:t> 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 </a:t>
            </a:r>
            <a:r>
              <a:rPr lang="ko-KR" altLang="en-US" sz="1000" dirty="0" smtClean="0">
                <a:solidFill>
                  <a:prstClr val="black"/>
                </a:solidFill>
                <a:ea typeface="굴림" charset="-127"/>
              </a:rPr>
              <a:t>자재의 충진제로 사용될 수 있는 신소재 개발기술이다</a:t>
            </a:r>
            <a:r>
              <a:rPr lang="en-US" altLang="ko-KR" sz="1000" dirty="0" smtClean="0">
                <a:solidFill>
                  <a:prstClr val="black"/>
                </a:solidFill>
                <a:ea typeface="굴림" charset="-127"/>
              </a:rPr>
              <a:t>.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404664" y="1049124"/>
            <a:ext cx="1008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 smtClean="0">
                <a:solidFill>
                  <a:srgbClr val="0000CC"/>
                </a:solidFill>
              </a:rPr>
              <a:t>■ 회사개요</a:t>
            </a:r>
            <a:endParaRPr lang="ko-KR" altLang="en-US" sz="1200" dirty="0"/>
          </a:p>
        </p:txBody>
      </p:sp>
      <p:sp>
        <p:nvSpPr>
          <p:cNvPr id="16" name="직사각형 15"/>
          <p:cNvSpPr/>
          <p:nvPr/>
        </p:nvSpPr>
        <p:spPr>
          <a:xfrm>
            <a:off x="404664" y="2307491"/>
            <a:ext cx="10631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 smtClean="0">
                <a:solidFill>
                  <a:srgbClr val="0000CC"/>
                </a:solidFill>
              </a:rPr>
              <a:t>■ 핵심기술</a:t>
            </a:r>
            <a:r>
              <a:rPr lang="en-US" altLang="ko-KR" sz="1200" dirty="0" smtClean="0"/>
              <a:t> </a:t>
            </a:r>
            <a:endParaRPr lang="ko-KR" altLang="en-US" sz="1200" dirty="0"/>
          </a:p>
        </p:txBody>
      </p:sp>
      <p:sp>
        <p:nvSpPr>
          <p:cNvPr id="17" name="직사각형 16"/>
          <p:cNvSpPr/>
          <p:nvPr/>
        </p:nvSpPr>
        <p:spPr>
          <a:xfrm>
            <a:off x="404664" y="3266564"/>
            <a:ext cx="1337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200" b="1" dirty="0" smtClean="0">
                <a:solidFill>
                  <a:srgbClr val="0000CC"/>
                </a:solidFill>
              </a:rPr>
              <a:t>■</a:t>
            </a:r>
            <a:r>
              <a:rPr lang="en-US" altLang="ko-KR" sz="1200" b="1" dirty="0" smtClean="0">
                <a:solidFill>
                  <a:srgbClr val="0000CC"/>
                </a:solidFill>
                <a:ea typeface="굴림" charset="-127"/>
              </a:rPr>
              <a:t> </a:t>
            </a:r>
            <a:r>
              <a:rPr lang="ko-KR" altLang="en-US" sz="1200" b="1" dirty="0" smtClean="0">
                <a:solidFill>
                  <a:srgbClr val="0000CC"/>
                </a:solidFill>
                <a:ea typeface="굴림" charset="-127"/>
              </a:rPr>
              <a:t>핵심개발인력</a:t>
            </a:r>
            <a:endParaRPr lang="en-US" altLang="ko-KR" sz="1200" b="1" dirty="0" smtClean="0">
              <a:solidFill>
                <a:srgbClr val="0000CC"/>
              </a:solidFill>
              <a:ea typeface="굴림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04664" y="4087793"/>
            <a:ext cx="10631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 smtClean="0">
                <a:solidFill>
                  <a:srgbClr val="0000CC"/>
                </a:solidFill>
              </a:rPr>
              <a:t>■ 주요제품 </a:t>
            </a:r>
            <a:endParaRPr lang="ko-KR" altLang="en-US" sz="1200" dirty="0"/>
          </a:p>
        </p:txBody>
      </p:sp>
      <p:sp>
        <p:nvSpPr>
          <p:cNvPr id="19" name="직사각형 18"/>
          <p:cNvSpPr/>
          <p:nvPr/>
        </p:nvSpPr>
        <p:spPr>
          <a:xfrm>
            <a:off x="410923" y="4788024"/>
            <a:ext cx="24482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smtClean="0">
                <a:solidFill>
                  <a:srgbClr val="0000CC"/>
                </a:solidFill>
              </a:rPr>
              <a:t>■</a:t>
            </a:r>
            <a:r>
              <a:rPr lang="en-US" altLang="ko-KR" sz="1200" b="1" dirty="0" smtClean="0">
                <a:solidFill>
                  <a:srgbClr val="0000CC"/>
                </a:solidFill>
              </a:rPr>
              <a:t> </a:t>
            </a:r>
            <a:r>
              <a:rPr lang="ko-KR" altLang="en-US" sz="1200" b="1" dirty="0" smtClean="0">
                <a:solidFill>
                  <a:srgbClr val="0000CC"/>
                </a:solidFill>
              </a:rPr>
              <a:t>생산 및 마케팅전략</a:t>
            </a:r>
            <a:endParaRPr lang="en-US" altLang="ko-KR" sz="1200" b="1" dirty="0" smtClean="0">
              <a:solidFill>
                <a:srgbClr val="0000CC"/>
              </a:solidFill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print"/>
          <a:srcRect l="29700" t="46851" r="42221" b="33041"/>
          <a:stretch>
            <a:fillRect/>
          </a:stretch>
        </p:blipFill>
        <p:spPr bwMode="gray">
          <a:xfrm>
            <a:off x="4293096" y="1475656"/>
            <a:ext cx="962507" cy="64807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23" name="Picture 2" descr="C:\Documents and Settings\운영자\바탕 화면\이노비즈마크.png"/>
          <p:cNvPicPr>
            <a:picLocks noChangeAspect="1" noChangeArrowheads="1"/>
          </p:cNvPicPr>
          <p:nvPr/>
        </p:nvPicPr>
        <p:blipFill>
          <a:blip r:embed="rId3" cstate="print">
            <a:lum bright="-2000"/>
          </a:blip>
          <a:srcRect/>
          <a:stretch>
            <a:fillRect/>
          </a:stretch>
        </p:blipFill>
        <p:spPr bwMode="auto">
          <a:xfrm>
            <a:off x="5445224" y="1475656"/>
            <a:ext cx="972108" cy="654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7" descr="C:\Documents and Settings\Administrator\My Documents\김센이력\메달 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5164" y="3193765"/>
            <a:ext cx="720079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 descr="C:\Documents and Settings\Administrator\My Documents\MGO 사업, 김센형광등\기술자료\김센박사 잡지사진\김센박사 현지 잡지논문.jpg"/>
          <p:cNvPicPr>
            <a:picLocks noChangeAspect="1" noChangeArrowheads="1"/>
          </p:cNvPicPr>
          <p:nvPr/>
        </p:nvPicPr>
        <p:blipFill>
          <a:blip r:embed="rId5" cstate="print"/>
          <a:srcRect l="7713" t="2867" r="3255" b="8369"/>
          <a:stretch>
            <a:fillRect/>
          </a:stretch>
        </p:blipFill>
        <p:spPr bwMode="auto">
          <a:xfrm>
            <a:off x="5722994" y="3193765"/>
            <a:ext cx="72872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381</Words>
  <Application>Microsoft Office PowerPoint</Application>
  <PresentationFormat>화면 슬라이드 쇼(4:3)</PresentationFormat>
  <Paragraphs>64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21</cp:revision>
  <dcterms:created xsi:type="dcterms:W3CDTF">2014-03-27T00:11:14Z</dcterms:created>
  <dcterms:modified xsi:type="dcterms:W3CDTF">2014-09-24T03:08:11Z</dcterms:modified>
</cp:coreProperties>
</file>